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6D9F19C8-1A4C-41EA-8DE7-4C9CE0929AA1}"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9F19C8-1A4C-41EA-8DE7-4C9CE0929AA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D9F19C8-1A4C-41EA-8DE7-4C9CE0929AA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D9F19C8-1A4C-41EA-8DE7-4C9CE0929AA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D9F19C8-1A4C-41EA-8DE7-4C9CE0929AA1}"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9F19C8-1A4C-41EA-8DE7-4C9CE0929AA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100CE2BA-B388-4A25-843C-A2520B77BFF4}" type="datetimeFigureOut">
              <a:rPr lang="ru-RU" smtClean="0"/>
              <a:t>01.04.2015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9F19C8-1A4C-41EA-8DE7-4C9CE0929AA1}"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00CE2BA-B388-4A25-843C-A2520B77BFF4}" type="datetimeFigureOut">
              <a:rPr lang="ru-RU" smtClean="0"/>
              <a:t>01.04.2015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9F19C8-1A4C-41EA-8DE7-4C9CE0929AA1}"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3">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171345"/>
            <a:ext cx="5841375" cy="5403272"/>
          </a:xfrm>
          <a:prstGeom prst="rect">
            <a:avLst/>
          </a:prstGeom>
        </p:spPr>
      </p:pic>
      <p:sp>
        <p:nvSpPr>
          <p:cNvPr id="3" name="Подзаголовок 2"/>
          <p:cNvSpPr>
            <a:spLocks noGrp="1"/>
          </p:cNvSpPr>
          <p:nvPr>
            <p:ph type="subTitle" idx="1"/>
          </p:nvPr>
        </p:nvSpPr>
        <p:spPr>
          <a:xfrm>
            <a:off x="1432560" y="404664"/>
            <a:ext cx="7406640" cy="3198000"/>
          </a:xfrm>
        </p:spPr>
        <p:txBody>
          <a:bodyPr/>
          <a:lstStyle/>
          <a:p>
            <a:pPr marL="0" lvl="0">
              <a:spcBef>
                <a:spcPts val="0"/>
              </a:spcBef>
              <a:buClrTx/>
              <a:buSzTx/>
            </a:pPr>
            <a:r>
              <a:rPr lang="en-US" sz="7200" i="1" dirty="0">
                <a:solidFill>
                  <a:srgbClr val="00B0F0"/>
                </a:solidFill>
                <a:latin typeface="Century Schoolbook"/>
              </a:rPr>
              <a:t>The World of Painting</a:t>
            </a:r>
            <a:endParaRPr lang="ru-RU" sz="7200" i="1" dirty="0">
              <a:solidFill>
                <a:srgbClr val="00B0F0"/>
              </a:solidFill>
              <a:latin typeface="Century Schoolbook"/>
            </a:endParaRPr>
          </a:p>
          <a:p>
            <a:endParaRPr lang="ru-RU" dirty="0"/>
          </a:p>
        </p:txBody>
      </p:sp>
    </p:spTree>
    <p:extLst>
      <p:ext uri="{BB962C8B-B14F-4D97-AF65-F5344CB8AC3E}">
        <p14:creationId xmlns:p14="http://schemas.microsoft.com/office/powerpoint/2010/main" val="15232835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46"/>
            <a:ext cx="9144000" cy="6888263"/>
          </a:xfrm>
          <a:prstGeom prst="rect">
            <a:avLst/>
          </a:prstGeom>
        </p:spPr>
      </p:pic>
      <p:sp>
        <p:nvSpPr>
          <p:cNvPr id="5" name="Прямоугольник 4"/>
          <p:cNvSpPr/>
          <p:nvPr/>
        </p:nvSpPr>
        <p:spPr>
          <a:xfrm>
            <a:off x="792997" y="2147201"/>
            <a:ext cx="7558005" cy="1323439"/>
          </a:xfrm>
          <a:prstGeom prst="rect">
            <a:avLst/>
          </a:prstGeom>
        </p:spPr>
        <p:txBody>
          <a:bodyPr wrap="square">
            <a:spAutoFit/>
          </a:bodyPr>
          <a:lstStyle/>
          <a:p>
            <a:r>
              <a:rPr lang="en-US" sz="8000" b="1" i="1" dirty="0" smtClean="0">
                <a:solidFill>
                  <a:srgbClr val="00B0F0"/>
                </a:solidFill>
                <a:latin typeface="Century Schoolbook" pitchFamily="18" charset="0"/>
              </a:rPr>
              <a:t>Thank you</a:t>
            </a:r>
            <a:r>
              <a:rPr lang="uk-UA" sz="8000" b="1" i="1" dirty="0" smtClean="0">
                <a:solidFill>
                  <a:srgbClr val="00B0F0"/>
                </a:solidFill>
                <a:latin typeface="Century Schoolbook" pitchFamily="18" charset="0"/>
              </a:rPr>
              <a:t>!!!</a:t>
            </a:r>
            <a:endParaRPr lang="ru-RU" sz="8000" b="1" i="1" dirty="0">
              <a:solidFill>
                <a:srgbClr val="00B0F0"/>
              </a:solidFill>
              <a:latin typeface="Century Schoolbook" pitchFamily="18" charset="0"/>
            </a:endParaRPr>
          </a:p>
        </p:txBody>
      </p:sp>
    </p:spTree>
    <p:extLst>
      <p:ext uri="{BB962C8B-B14F-4D97-AF65-F5344CB8AC3E}">
        <p14:creationId xmlns:p14="http://schemas.microsoft.com/office/powerpoint/2010/main" val="18541568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1">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000" b="1" i="1" cap="small" dirty="0">
                <a:solidFill>
                  <a:srgbClr val="7030A0"/>
                </a:solidFill>
                <a:effectLst/>
                <a:latin typeface="Century Schoolbook"/>
              </a:rPr>
              <a:t>Our life seems to be impossible without art.</a:t>
            </a:r>
            <a:endParaRPr lang="ru-RU" b="1" i="1" dirty="0">
              <a:solidFill>
                <a:srgbClr val="7030A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412777"/>
            <a:ext cx="4214553" cy="259228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412776"/>
            <a:ext cx="3744416" cy="259228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7" y="4005065"/>
            <a:ext cx="4214553" cy="2664014"/>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8161" y="4005065"/>
            <a:ext cx="3744416" cy="2592007"/>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2156" y="2132856"/>
            <a:ext cx="4151736" cy="3317553"/>
          </a:xfrm>
          <a:prstGeom prst="rect">
            <a:avLst/>
          </a:prstGeom>
        </p:spPr>
      </p:pic>
    </p:spTree>
    <p:extLst>
      <p:ext uri="{BB962C8B-B14F-4D97-AF65-F5344CB8AC3E}">
        <p14:creationId xmlns:p14="http://schemas.microsoft.com/office/powerpoint/2010/main" val="20100356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4">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3600400" cy="6858000"/>
          </a:xfrm>
        </p:spPr>
        <p:txBody>
          <a:bodyPr>
            <a:normAutofit fontScale="92500" lnSpcReduction="10000"/>
          </a:bodyPr>
          <a:lstStyle/>
          <a:p>
            <a:pPr marL="0" lvl="0" indent="0">
              <a:spcBef>
                <a:spcPts val="100"/>
              </a:spcBef>
              <a:spcAft>
                <a:spcPts val="400"/>
              </a:spcAft>
              <a:buClr>
                <a:srgbClr val="FE8637"/>
              </a:buClr>
              <a:buSzPct val="70000"/>
              <a:buNone/>
            </a:pPr>
            <a:r>
              <a:rPr lang="en-US" i="1" dirty="0">
                <a:solidFill>
                  <a:srgbClr val="C00000"/>
                </a:solidFill>
                <a:latin typeface="Century Schoolbook"/>
              </a:rPr>
              <a:t>It really occupies an important part in our life. Art offers us not only pleasure and amusement but it is also a vehicle of culture and education. Art penetrates into all spheres and sides of our life. Art makes our life brighter, richer and more intellectual.</a:t>
            </a:r>
            <a:endParaRPr lang="ru-RU" i="1" dirty="0">
              <a:solidFill>
                <a:srgbClr val="C00000"/>
              </a:solidFill>
              <a:latin typeface="Century Schoolbook"/>
            </a:endParaRPr>
          </a:p>
          <a:p>
            <a:pPr marL="82296" indent="0">
              <a:buNone/>
            </a:pPr>
            <a:endParaRPr lang="ru-RU" dirty="0"/>
          </a:p>
        </p:txBody>
      </p:sp>
      <p:pic>
        <p:nvPicPr>
          <p:cNvPr id="4" name="Picture 2" descr="http://www.orenburg.ru/upload/medialibrary/2e0/za%20molbertom.jpg"/>
          <p:cNvPicPr>
            <a:picLocks noChangeAspect="1" noChangeArrowheads="1"/>
          </p:cNvPicPr>
          <p:nvPr/>
        </p:nvPicPr>
        <p:blipFill>
          <a:blip r:embed="rId3"/>
          <a:srcRect l="20081" r="20081"/>
          <a:stretch>
            <a:fillRect/>
          </a:stretch>
        </p:blipFill>
        <p:spPr bwMode="auto">
          <a:xfrm>
            <a:off x="4499992" y="0"/>
            <a:ext cx="4644008" cy="6858000"/>
          </a:xfrm>
          <a:prstGeom prst="rect">
            <a:avLst/>
          </a:prstGeom>
          <a:noFill/>
        </p:spPr>
      </p:pic>
    </p:spTree>
    <p:extLst>
      <p:ext uri="{BB962C8B-B14F-4D97-AF65-F5344CB8AC3E}">
        <p14:creationId xmlns:p14="http://schemas.microsoft.com/office/powerpoint/2010/main" val="28714659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2080" y="0"/>
            <a:ext cx="3820323" cy="6858000"/>
          </a:xfrm>
        </p:spPr>
        <p:txBody>
          <a:bodyPr>
            <a:normAutofit lnSpcReduction="10000"/>
          </a:bodyPr>
          <a:lstStyle/>
          <a:p>
            <a:pPr marL="0" lvl="0" indent="0" algn="ctr">
              <a:spcBef>
                <a:spcPts val="100"/>
              </a:spcBef>
              <a:spcAft>
                <a:spcPts val="400"/>
              </a:spcAft>
              <a:buClr>
                <a:srgbClr val="FE8637"/>
              </a:buClr>
              <a:buSzPct val="70000"/>
              <a:buNone/>
            </a:pPr>
            <a:r>
              <a:rPr lang="en-US" i="1" dirty="0">
                <a:solidFill>
                  <a:prstClr val="black"/>
                </a:solidFill>
                <a:latin typeface="Century Schoolbook"/>
              </a:rPr>
              <a:t>Art unites different people. It influences the development of personality. Art maker our inner world richer. It fills your soul with different feelings. It makes us stronger, enforces us in different situations. Time is flying art is forever!</a:t>
            </a:r>
            <a:endParaRPr lang="ru-RU" i="1" dirty="0">
              <a:solidFill>
                <a:prstClr val="black"/>
              </a:solidFill>
              <a:latin typeface="Century Schoolbook"/>
            </a:endParaRPr>
          </a:p>
          <a:p>
            <a:pPr marL="82296"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 y="-27384"/>
            <a:ext cx="5180740" cy="6858000"/>
          </a:xfrm>
          <a:prstGeom prst="rect">
            <a:avLst/>
          </a:prstGeom>
        </p:spPr>
      </p:pic>
    </p:spTree>
    <p:extLst>
      <p:ext uri="{BB962C8B-B14F-4D97-AF65-F5344CB8AC3E}">
        <p14:creationId xmlns:p14="http://schemas.microsoft.com/office/powerpoint/2010/main" val="36019328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tile tx="0" ty="0" sx="90000" sy="90000" flip="xy"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1043608" y="0"/>
            <a:ext cx="8100392" cy="1477328"/>
          </a:xfrm>
          <a:prstGeom prst="rect">
            <a:avLst/>
          </a:prstGeom>
        </p:spPr>
        <p:txBody>
          <a:bodyPr wrap="square">
            <a:spAutoFit/>
          </a:bodyPr>
          <a:lstStyle/>
          <a:p>
            <a:r>
              <a:rPr lang="en-US" b="1" i="1" dirty="0">
                <a:latin typeface="FrankRuehl" pitchFamily="34" charset="-79"/>
                <a:cs typeface="FrankRuehl" pitchFamily="34" charset="-79"/>
              </a:rPr>
              <a:t>In the Ukrainian art has a lot of talented artists who have enriched our world is beautiful and brilliant paintings. One of them is T. </a:t>
            </a:r>
            <a:r>
              <a:rPr lang="en-US" b="1" i="1" dirty="0" err="1">
                <a:latin typeface="FrankRuehl" pitchFamily="34" charset="-79"/>
                <a:cs typeface="FrankRuehl" pitchFamily="34" charset="-79"/>
              </a:rPr>
              <a:t>Yablonska</a:t>
            </a:r>
            <a:r>
              <a:rPr lang="en-US" b="1" i="1" dirty="0">
                <a:latin typeface="FrankRuehl" pitchFamily="34" charset="-79"/>
                <a:cs typeface="FrankRuehl" pitchFamily="34" charset="-79"/>
              </a:rPr>
              <a:t>, Y. </a:t>
            </a:r>
            <a:r>
              <a:rPr lang="en-US" b="1" i="1" dirty="0" err="1">
                <a:latin typeface="FrankRuehl" pitchFamily="34" charset="-79"/>
                <a:cs typeface="FrankRuehl" pitchFamily="34" charset="-79"/>
              </a:rPr>
              <a:t>Bokchai</a:t>
            </a:r>
            <a:r>
              <a:rPr lang="en-US" b="1" i="1" dirty="0" smtClean="0">
                <a:latin typeface="FrankRuehl" pitchFamily="34" charset="-79"/>
                <a:cs typeface="FrankRuehl" pitchFamily="34" charset="-79"/>
              </a:rPr>
              <a:t>,</a:t>
            </a:r>
            <a:r>
              <a:rPr lang="uk-UA" b="1" i="1" dirty="0" smtClean="0">
                <a:latin typeface="FrankRuehl" pitchFamily="34" charset="-79"/>
                <a:cs typeface="FrankRuehl" pitchFamily="34" charset="-79"/>
              </a:rPr>
              <a:t> </a:t>
            </a:r>
            <a:r>
              <a:rPr lang="en-US" b="1" i="1" dirty="0" smtClean="0">
                <a:latin typeface="FrankRuehl" pitchFamily="34" charset="-79"/>
                <a:cs typeface="FrankRuehl" pitchFamily="34" charset="-79"/>
              </a:rPr>
              <a:t>O</a:t>
            </a:r>
            <a:r>
              <a:rPr lang="en-US" b="1" i="1" dirty="0">
                <a:latin typeface="FrankRuehl" pitchFamily="34" charset="-79"/>
                <a:cs typeface="FrankRuehl" pitchFamily="34" charset="-79"/>
              </a:rPr>
              <a:t>. </a:t>
            </a:r>
            <a:r>
              <a:rPr lang="en-US" b="1" i="1" dirty="0" err="1">
                <a:latin typeface="FrankRuehl" pitchFamily="34" charset="-79"/>
                <a:cs typeface="FrankRuehl" pitchFamily="34" charset="-79"/>
              </a:rPr>
              <a:t>Shovkunenko</a:t>
            </a:r>
            <a:r>
              <a:rPr lang="en-US" b="1" i="1" dirty="0">
                <a:latin typeface="FrankRuehl" pitchFamily="34" charset="-79"/>
                <a:cs typeface="FrankRuehl" pitchFamily="34" charset="-79"/>
              </a:rPr>
              <a:t>, R. </a:t>
            </a:r>
            <a:r>
              <a:rPr lang="en-US" b="1" i="1" dirty="0" err="1">
                <a:latin typeface="FrankRuehl" pitchFamily="34" charset="-79"/>
                <a:cs typeface="FrankRuehl" pitchFamily="34" charset="-79"/>
              </a:rPr>
              <a:t>Selskyi</a:t>
            </a:r>
            <a:r>
              <a:rPr lang="en-US" b="1" i="1" dirty="0">
                <a:latin typeface="FrankRuehl" pitchFamily="34" charset="-79"/>
                <a:cs typeface="FrankRuehl" pitchFamily="34" charset="-79"/>
              </a:rPr>
              <a:t>, M. </a:t>
            </a:r>
            <a:r>
              <a:rPr lang="en-US" b="1" i="1" dirty="0" err="1">
                <a:latin typeface="FrankRuehl" pitchFamily="34" charset="-79"/>
                <a:cs typeface="FrankRuehl" pitchFamily="34" charset="-79"/>
              </a:rPr>
              <a:t>Pymonenko</a:t>
            </a:r>
            <a:r>
              <a:rPr lang="en-US" b="1" i="1" dirty="0">
                <a:latin typeface="FrankRuehl" pitchFamily="34" charset="-79"/>
                <a:cs typeface="FrankRuehl" pitchFamily="34" charset="-79"/>
              </a:rPr>
              <a:t>, T. Shevchenko and many others. </a:t>
            </a:r>
            <a:r>
              <a:rPr lang="en-US" b="1" i="1" dirty="0" smtClean="0">
                <a:latin typeface="FrankRuehl" pitchFamily="34" charset="-79"/>
                <a:cs typeface="FrankRuehl" pitchFamily="34" charset="-79"/>
              </a:rPr>
              <a:t/>
            </a:r>
            <a:br>
              <a:rPr lang="en-US" b="1" i="1" dirty="0" smtClean="0">
                <a:latin typeface="FrankRuehl" pitchFamily="34" charset="-79"/>
                <a:cs typeface="FrankRuehl" pitchFamily="34" charset="-79"/>
              </a:rPr>
            </a:br>
            <a:r>
              <a:rPr lang="en-US" b="1" i="1" dirty="0">
                <a:latin typeface="FrankRuehl" pitchFamily="34" charset="-79"/>
                <a:cs typeface="FrankRuehl" pitchFamily="34" charset="-79"/>
              </a:rPr>
              <a:t>They became a unique phenomenon that has no analogues in the world and the Ukrainian art.</a:t>
            </a:r>
            <a:endParaRPr lang="ru-RU" b="1" i="1" dirty="0">
              <a:cs typeface="FrankRuehl" pitchFamily="34" charset="-79"/>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543" y="1477328"/>
            <a:ext cx="3094444" cy="3560574"/>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787" y="1394531"/>
            <a:ext cx="3863300" cy="280374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187" y="2636912"/>
            <a:ext cx="3119305" cy="4061595"/>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6" y="2655735"/>
            <a:ext cx="2971610" cy="4042772"/>
          </a:xfrm>
          <a:prstGeom prst="rect">
            <a:avLst/>
          </a:prstGeom>
        </p:spPr>
      </p:pic>
    </p:spTree>
    <p:extLst>
      <p:ext uri="{BB962C8B-B14F-4D97-AF65-F5344CB8AC3E}">
        <p14:creationId xmlns:p14="http://schemas.microsoft.com/office/powerpoint/2010/main" val="11790727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4722"/>
            <a:ext cx="7498080" cy="1143000"/>
          </a:xfrm>
        </p:spPr>
        <p:txBody>
          <a:bodyPr>
            <a:normAutofit/>
          </a:bodyPr>
          <a:lstStyle/>
          <a:p>
            <a:r>
              <a:rPr lang="en-US" sz="4800" dirty="0">
                <a:solidFill>
                  <a:srgbClr val="FF0000"/>
                </a:solidFill>
              </a:rPr>
              <a:t>Tatiana </a:t>
            </a:r>
            <a:r>
              <a:rPr lang="en-US" sz="4800" dirty="0" err="1">
                <a:solidFill>
                  <a:srgbClr val="FF0000"/>
                </a:solidFill>
              </a:rPr>
              <a:t>Yablonskaya</a:t>
            </a:r>
            <a:endParaRPr lang="ru-RU" sz="4800" dirty="0">
              <a:solidFill>
                <a:srgbClr val="FF0000"/>
              </a:solidFill>
            </a:endParaRPr>
          </a:p>
        </p:txBody>
      </p:sp>
      <p:pic>
        <p:nvPicPr>
          <p:cNvPr id="4" name="Picture 4" descr="http://upload.wikimedia.org/wikipedia/uk/b/b8/%D0%AF%D0%B1%D0%BB%D0%BE%D0%BD%D1%81%D1%8C%D0%BA%D0%B0_%D0%A2.jpg"/>
          <p:cNvPicPr>
            <a:picLocks noChangeAspect="1" noChangeArrowheads="1"/>
          </p:cNvPicPr>
          <p:nvPr/>
        </p:nvPicPr>
        <p:blipFill>
          <a:blip r:embed="rId2"/>
          <a:srcRect/>
          <a:stretch>
            <a:fillRect/>
          </a:stretch>
        </p:blipFill>
        <p:spPr bwMode="auto">
          <a:xfrm>
            <a:off x="5724128" y="1287721"/>
            <a:ext cx="3165786" cy="4659502"/>
          </a:xfrm>
          <a:prstGeom prst="rect">
            <a:avLst/>
          </a:prstGeom>
          <a:noFill/>
        </p:spPr>
      </p:pic>
      <p:sp>
        <p:nvSpPr>
          <p:cNvPr id="5" name="Прямоугольник 4"/>
          <p:cNvSpPr/>
          <p:nvPr/>
        </p:nvSpPr>
        <p:spPr>
          <a:xfrm>
            <a:off x="1187624" y="1287721"/>
            <a:ext cx="4248472" cy="5324535"/>
          </a:xfrm>
          <a:prstGeom prst="rect">
            <a:avLst/>
          </a:prstGeom>
        </p:spPr>
        <p:txBody>
          <a:bodyPr wrap="square">
            <a:spAutoFit/>
          </a:bodyPr>
          <a:lstStyle/>
          <a:p>
            <a:r>
              <a:rPr lang="en-US" sz="2000" b="1" i="1" dirty="0" smtClean="0">
                <a:latin typeface="Century Schoolbook" pitchFamily="18" charset="0"/>
              </a:rPr>
              <a:t>His artistic career began as a follower of socialist realism, mainly in the subject compositions. She was attracted by the theme of active movement, work, sports. But a lot of work filled with lyricism, especially devoted to motherhood, subtle psychological portraits, self-portraits. Stylistically the writing </a:t>
            </a:r>
            <a:r>
              <a:rPr lang="en-US" sz="2000" b="1" i="1" dirty="0" err="1" smtClean="0">
                <a:latin typeface="Century Schoolbook" pitchFamily="18" charset="0"/>
              </a:rPr>
              <a:t>Yablonsky</a:t>
            </a:r>
            <a:r>
              <a:rPr lang="en-US" sz="2000" b="1" i="1" dirty="0" smtClean="0">
                <a:latin typeface="Century Schoolbook" pitchFamily="18" charset="0"/>
              </a:rPr>
              <a:t> was changed for the entire period of her long and fruitful life, in particular, in many works, you can feel her passion for impressionism</a:t>
            </a:r>
            <a:r>
              <a:rPr lang="uk-UA" sz="2000" b="1" i="1" dirty="0" smtClean="0">
                <a:latin typeface="Century Schoolbook" pitchFamily="18" charset="0"/>
              </a:rPr>
              <a:t>.</a:t>
            </a:r>
            <a:endParaRPr lang="ru-RU" sz="2000" b="1" i="1" dirty="0">
              <a:latin typeface="Century Schoolbook" pitchFamily="18" charset="0"/>
            </a:endParaRPr>
          </a:p>
        </p:txBody>
      </p:sp>
    </p:spTree>
    <p:extLst>
      <p:ext uri="{BB962C8B-B14F-4D97-AF65-F5344CB8AC3E}">
        <p14:creationId xmlns:p14="http://schemas.microsoft.com/office/powerpoint/2010/main" val="13553904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3">
                <a:shade val="45000"/>
                <a:satMod val="135000"/>
              </a:schemeClr>
              <a:prstClr val="white"/>
            </a:duotone>
          </a:blip>
          <a:tile tx="0" ty="0" sx="90000" sy="90000" flip="xy" algn="tl"/>
        </a:blipFill>
        <a:effectLst/>
      </p:bgPr>
    </p:bg>
    <p:spTree>
      <p:nvGrpSpPr>
        <p:cNvPr id="1" name=""/>
        <p:cNvGrpSpPr/>
        <p:nvPr/>
      </p:nvGrpSpPr>
      <p:grpSpPr>
        <a:xfrm>
          <a:off x="0" y="0"/>
          <a:ext cx="0" cy="0"/>
          <a:chOff x="0" y="0"/>
          <a:chExt cx="0" cy="0"/>
        </a:xfrm>
      </p:grpSpPr>
      <p:pic>
        <p:nvPicPr>
          <p:cNvPr id="1026" name="Picture 2" descr="Фотография Татьяна ЯБЛОНСКАЯ (Photo of Tatiana Yablonska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46" y="17283"/>
            <a:ext cx="3855394" cy="35378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987" y="3538622"/>
            <a:ext cx="3884053" cy="327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2155"/>
            <a:ext cx="4211960" cy="353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Exhibition &quot;Identification of Movement&quot;/files/page_images/archive_en_s.jpg1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3538621"/>
            <a:ext cx="4206264" cy="3276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s7SynvjnWNw/Uh0FB513WFI/AAAAAAAAGh8/gjewRwqckZE/s160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79" y="1268760"/>
            <a:ext cx="3895328" cy="424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703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2">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043608" y="1268760"/>
            <a:ext cx="3672408" cy="5262979"/>
          </a:xfrm>
          <a:prstGeom prst="rect">
            <a:avLst/>
          </a:prstGeom>
        </p:spPr>
        <p:txBody>
          <a:bodyPr wrap="square">
            <a:spAutoFit/>
          </a:bodyPr>
          <a:lstStyle/>
          <a:p>
            <a:r>
              <a:rPr lang="en-US" sz="1600" b="1" i="1" dirty="0">
                <a:latin typeface="Century Schoolbook" pitchFamily="18" charset="0"/>
              </a:rPr>
              <a:t>Paintings and graphic works by execution time dated for years 1830-1861. Genres - portraits, compositions on mythological, historical and everyday themes, architectural landscapes and scenery. Made in their writing technique of oil on canvas and watercolor, Sepia, ink, lead pencil and in the technique of etching on separate sheets of white, colored and tinted paper of different sizes and in five albums. A significant part of the artistic heritage Shevchenko are completed, but no less valuable for understanding a creative way and disclosure of the artist's creative method and its numerous sketches, sketches, sketches and training studios.</a:t>
            </a:r>
            <a:endParaRPr lang="ru-RU" sz="1600" b="1" i="1" dirty="0">
              <a:latin typeface="Century Schoolbook" pitchFamily="18" charset="0"/>
            </a:endParaRPr>
          </a:p>
        </p:txBody>
      </p:sp>
      <p:sp>
        <p:nvSpPr>
          <p:cNvPr id="5" name="Прямоугольник 4"/>
          <p:cNvSpPr/>
          <p:nvPr/>
        </p:nvSpPr>
        <p:spPr>
          <a:xfrm>
            <a:off x="1115616" y="342528"/>
            <a:ext cx="4752528" cy="707886"/>
          </a:xfrm>
          <a:prstGeom prst="rect">
            <a:avLst/>
          </a:prstGeom>
        </p:spPr>
        <p:txBody>
          <a:bodyPr wrap="square">
            <a:spAutoFit/>
          </a:bodyPr>
          <a:lstStyle/>
          <a:p>
            <a:r>
              <a:rPr lang="en-US" sz="4000" b="1" i="1" dirty="0" err="1" smtClean="0">
                <a:solidFill>
                  <a:srgbClr val="3333FF"/>
                </a:solidFill>
                <a:effectLst>
                  <a:outerShdw blurRad="38100" dist="38100" dir="2700000" algn="tl">
                    <a:srgbClr val="000000">
                      <a:alpha val="43137"/>
                    </a:srgbClr>
                  </a:outerShdw>
                </a:effectLst>
              </a:rPr>
              <a:t>Taras</a:t>
            </a:r>
            <a:r>
              <a:rPr lang="en-US" sz="4000" b="1" i="1" dirty="0" smtClean="0">
                <a:solidFill>
                  <a:srgbClr val="3333FF"/>
                </a:solidFill>
                <a:effectLst>
                  <a:outerShdw blurRad="38100" dist="38100" dir="2700000" algn="tl">
                    <a:srgbClr val="000000">
                      <a:alpha val="43137"/>
                    </a:srgbClr>
                  </a:outerShdw>
                </a:effectLst>
              </a:rPr>
              <a:t> Shevchenko</a:t>
            </a:r>
            <a:endParaRPr lang="ru-RU" sz="4000" b="1" i="1" dirty="0">
              <a:solidFill>
                <a:srgbClr val="3333FF"/>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850" y="1006803"/>
            <a:ext cx="3769621" cy="530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101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6">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0"/>
            <a:ext cx="3960440" cy="357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4145"/>
            <a:ext cx="4211961" cy="356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99" y="3573018"/>
            <a:ext cx="3960440" cy="328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39" y="3573018"/>
            <a:ext cx="4211961" cy="328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7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wipe(down)">
                                      <p:cBhvr>
                                        <p:cTn id="25"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TotalTime>
  <Words>362</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Презентация PowerPoint</vt:lpstr>
      <vt:lpstr>Our life seems to be impossible without art.</vt:lpstr>
      <vt:lpstr>Презентация PowerPoint</vt:lpstr>
      <vt:lpstr>Презентация PowerPoint</vt:lpstr>
      <vt:lpstr>Презентация PowerPoint</vt:lpstr>
      <vt:lpstr>Tatiana Yablonskaya</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Андрей</cp:lastModifiedBy>
  <cp:revision>6</cp:revision>
  <dcterms:created xsi:type="dcterms:W3CDTF">2015-04-01T13:23:42Z</dcterms:created>
  <dcterms:modified xsi:type="dcterms:W3CDTF">2015-04-01T14:39:18Z</dcterms:modified>
</cp:coreProperties>
</file>